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65" r:id="rId4"/>
    <p:sldId id="266" r:id="rId5"/>
    <p:sldId id="267" r:id="rId6"/>
    <p:sldId id="278" r:id="rId7"/>
    <p:sldId id="262" r:id="rId8"/>
    <p:sldId id="264" r:id="rId9"/>
    <p:sldId id="277" r:id="rId10"/>
    <p:sldId id="272" r:id="rId11"/>
    <p:sldId id="275" r:id="rId12"/>
    <p:sldId id="273" r:id="rId13"/>
    <p:sldId id="274" r:id="rId14"/>
    <p:sldId id="279" r:id="rId15"/>
    <p:sldId id="276" r:id="rId1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B0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997"/>
    <p:restoredTop sz="93725"/>
  </p:normalViewPr>
  <p:slideViewPr>
    <p:cSldViewPr snapToGrid="0" snapToObjects="1">
      <p:cViewPr>
        <p:scale>
          <a:sx n="106" d="100"/>
          <a:sy n="106" d="100"/>
        </p:scale>
        <p:origin x="1552" y="5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1F7F9C-49D3-454E-9B8D-9A9D1603A87C}" type="datetimeFigureOut">
              <a:rPr lang="en-US" smtClean="0"/>
              <a:t>9/3/20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241615-D0FA-A145-80C8-C392B0903B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042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D0395C-8A5B-CA45-A966-25AB2CC68A80}" type="datetimeFigureOut">
              <a:rPr lang="en-US" smtClean="0"/>
              <a:t>9/3/20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DC338-CD7D-9148-A8B0-D57AD80BA1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0275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D0395C-8A5B-CA45-A966-25AB2CC68A80}" type="datetimeFigureOut">
              <a:rPr lang="en-US" smtClean="0"/>
              <a:t>9/3/20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DC338-CD7D-9148-A8B0-D57AD80BA1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9011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D0395C-8A5B-CA45-A966-25AB2CC68A80}" type="datetimeFigureOut">
              <a:rPr lang="en-US" smtClean="0"/>
              <a:t>9/3/20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DC338-CD7D-9148-A8B0-D57AD80BA1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0711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D0395C-8A5B-CA45-A966-25AB2CC68A80}" type="datetimeFigureOut">
              <a:rPr lang="en-US" smtClean="0"/>
              <a:t>9/3/20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DC338-CD7D-9148-A8B0-D57AD80BA1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4472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D0395C-8A5B-CA45-A966-25AB2CC68A80}" type="datetimeFigureOut">
              <a:rPr lang="en-US" smtClean="0"/>
              <a:t>9/3/20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DC338-CD7D-9148-A8B0-D57AD80BA1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8728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D0395C-8A5B-CA45-A966-25AB2CC68A80}" type="datetimeFigureOut">
              <a:rPr lang="en-US" smtClean="0"/>
              <a:t>9/3/20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DC338-CD7D-9148-A8B0-D57AD80BA1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6795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D0395C-8A5B-CA45-A966-25AB2CC68A80}" type="datetimeFigureOut">
              <a:rPr lang="en-US" smtClean="0"/>
              <a:t>9/3/20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DC338-CD7D-9148-A8B0-D57AD80BA1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8904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D0395C-8A5B-CA45-A966-25AB2CC68A80}" type="datetimeFigureOut">
              <a:rPr lang="en-US" smtClean="0"/>
              <a:t>9/3/20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DC338-CD7D-9148-A8B0-D57AD80BA1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0114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D0395C-8A5B-CA45-A966-25AB2CC68A80}" type="datetimeFigureOut">
              <a:rPr lang="en-US" smtClean="0"/>
              <a:t>9/3/20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DC338-CD7D-9148-A8B0-D57AD80BA1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0337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D0395C-8A5B-CA45-A966-25AB2CC68A80}" type="datetimeFigureOut">
              <a:rPr lang="en-US" smtClean="0"/>
              <a:t>9/3/20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DC338-CD7D-9148-A8B0-D57AD80BA1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817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D0395C-8A5B-CA45-A966-25AB2CC68A80}" type="datetimeFigureOut">
              <a:rPr lang="en-US" smtClean="0"/>
              <a:t>9/3/20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DC338-CD7D-9148-A8B0-D57AD80BA1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2626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D0395C-8A5B-CA45-A966-25AB2CC68A80}" type="datetimeFigureOut">
              <a:rPr lang="en-US" smtClean="0"/>
              <a:t>9/3/20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0DC338-CD7D-9148-A8B0-D57AD80BA1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8914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itmath/julia-mit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gif"/><Relationship Id="rId5" Type="http://schemas.openxmlformats.org/officeDocument/2006/relationships/image" Target="../media/image15.tiff"/><Relationship Id="rId4" Type="http://schemas.openxmlformats.org/officeDocument/2006/relationships/image" Target="../media/image14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umpy/numpy/blob/f4be1039d6fe3e4fdc157a22e8c071ac10651997/numpy/lib/twodim_base.py#L490-L577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github.com/numpy/numpy/blob/3b22d87050ab63db0dcd2d763644d924a69c5254/numpy/core/src/umath/loops.c.src#L1467-L1505" TargetMode="External"/><Relationship Id="rId4" Type="http://schemas.openxmlformats.org/officeDocument/2006/relationships/hyperlink" Target="https://github.com/numpy/numpy/blob/3b22d87050ab63db0dcd2d763644d924a69c5254/numpy/core/src/umath/ufunc_object.c#L2936-L3264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bit.ly/2QUrgB4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7990" y="482454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00FF"/>
                </a:solidFill>
              </a:rPr>
              <a:t>Introduction to Julia: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Why are we doing this to you?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(Spring 2020)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48517" y="2603989"/>
            <a:ext cx="8591346" cy="2390186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solidFill>
                  <a:srgbClr val="0000FF"/>
                </a:solidFill>
              </a:rPr>
              <a:t>Steven G. Johnson, MIT Applied Math</a:t>
            </a:r>
          </a:p>
          <a:p>
            <a:endParaRPr lang="en-US" dirty="0"/>
          </a:p>
          <a:p>
            <a:r>
              <a:rPr lang="en-US" dirty="0"/>
              <a:t>MIT classes </a:t>
            </a:r>
            <a:r>
              <a:rPr lang="en-US" dirty="0">
                <a:solidFill>
                  <a:schemeClr val="tx1"/>
                </a:solidFill>
              </a:rPr>
              <a:t>18.06, 18.S191, 18.S096,</a:t>
            </a:r>
          </a:p>
          <a:p>
            <a:r>
              <a:rPr lang="en-US" dirty="0">
                <a:solidFill>
                  <a:schemeClr val="tx1"/>
                </a:solidFill>
              </a:rPr>
              <a:t>18.303, 18.330, 18.08[56],</a:t>
            </a:r>
          </a:p>
          <a:p>
            <a:r>
              <a:rPr lang="en-US" dirty="0">
                <a:solidFill>
                  <a:schemeClr val="tx1"/>
                </a:solidFill>
              </a:rPr>
              <a:t>18.335, 18.337, …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3B665A0-F2C6-BF49-8D29-58AB7D400687}"/>
              </a:ext>
            </a:extLst>
          </p:cNvPr>
          <p:cNvSpPr/>
          <p:nvPr/>
        </p:nvSpPr>
        <p:spPr>
          <a:xfrm>
            <a:off x="1142705" y="5845506"/>
            <a:ext cx="726166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hlinkClick r:id="rId2"/>
              </a:rPr>
              <a:t>https://github.com/mitmath/julia-mit</a:t>
            </a:r>
            <a:endParaRPr lang="en-US" sz="3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17F653-D48F-7047-8BCD-C3D8A47D153C}"/>
              </a:ext>
            </a:extLst>
          </p:cNvPr>
          <p:cNvSpPr txBox="1"/>
          <p:nvPr/>
        </p:nvSpPr>
        <p:spPr>
          <a:xfrm>
            <a:off x="529389" y="5558590"/>
            <a:ext cx="3111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these slides, </a:t>
            </a:r>
            <a:r>
              <a:rPr lang="en-US" i="1" dirty="0" err="1"/>
              <a:t>cheatsheets</a:t>
            </a:r>
            <a:r>
              <a:rPr lang="en-US" i="1" dirty="0"/>
              <a:t>, links:</a:t>
            </a:r>
          </a:p>
        </p:txBody>
      </p:sp>
    </p:spTree>
    <p:extLst>
      <p:ext uri="{BB962C8B-B14F-4D97-AF65-F5344CB8AC3E}">
        <p14:creationId xmlns:p14="http://schemas.microsoft.com/office/powerpoint/2010/main" val="23567668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/>
              <a:t>But I don’t “</a:t>
            </a:r>
            <a:r>
              <a:rPr lang="en-US" dirty="0">
                <a:solidFill>
                  <a:srgbClr val="FF0000"/>
                </a:solidFill>
              </a:rPr>
              <a:t>need</a:t>
            </a:r>
            <a:r>
              <a:rPr lang="en-US" dirty="0"/>
              <a:t>” performance!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34795" y="1713752"/>
            <a:ext cx="8809205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For lots of problems, especially “toy” problems in courses, </a:t>
            </a:r>
            <a:r>
              <a:rPr lang="en-US" sz="2800" dirty="0" err="1"/>
              <a:t>Matlab</a:t>
            </a:r>
            <a:r>
              <a:rPr lang="en-US" sz="2800" dirty="0"/>
              <a:t>/Python performance is </a:t>
            </a:r>
            <a:r>
              <a:rPr lang="en-US" sz="2800" dirty="0">
                <a:solidFill>
                  <a:srgbClr val="0000FF"/>
                </a:solidFill>
              </a:rPr>
              <a:t>good enough.</a:t>
            </a:r>
          </a:p>
          <a:p>
            <a:endParaRPr lang="en-US" sz="2800" dirty="0"/>
          </a:p>
          <a:p>
            <a:r>
              <a:rPr lang="en-US" sz="2800" dirty="0"/>
              <a:t>But if use those languages for all of your “easy” problems, then </a:t>
            </a:r>
            <a:r>
              <a:rPr lang="en-US" sz="2800" dirty="0">
                <a:solidFill>
                  <a:srgbClr val="0000FF"/>
                </a:solidFill>
              </a:rPr>
              <a:t>you won’t be prepared to switch when you hit a hard problem</a:t>
            </a:r>
            <a:r>
              <a:rPr lang="en-US" sz="2800" dirty="0"/>
              <a:t>.  </a:t>
            </a:r>
            <a:r>
              <a:rPr lang="en-US" sz="2800" dirty="0">
                <a:solidFill>
                  <a:srgbClr val="FF0000"/>
                </a:solidFill>
              </a:rPr>
              <a:t>When you </a:t>
            </a:r>
            <a:r>
              <a:rPr lang="en-US" sz="2800" b="1" dirty="0">
                <a:solidFill>
                  <a:srgbClr val="FF0000"/>
                </a:solidFill>
              </a:rPr>
              <a:t>need</a:t>
            </a:r>
            <a:r>
              <a:rPr lang="en-US" sz="2800" dirty="0">
                <a:solidFill>
                  <a:srgbClr val="FF0000"/>
                </a:solidFill>
              </a:rPr>
              <a:t> performance, it is too late.</a:t>
            </a:r>
          </a:p>
          <a:p>
            <a:endParaRPr lang="en-US" sz="2800" dirty="0"/>
          </a:p>
          <a:p>
            <a:r>
              <a:rPr lang="en-US" sz="2800" dirty="0"/>
              <a:t>You </a:t>
            </a:r>
            <a:r>
              <a:rPr lang="en-US" sz="2800" dirty="0">
                <a:solidFill>
                  <a:srgbClr val="FF0000"/>
                </a:solidFill>
              </a:rPr>
              <a:t>don’t</a:t>
            </a:r>
            <a:r>
              <a:rPr lang="en-US" sz="2800" dirty="0"/>
              <a:t> want to learn a </a:t>
            </a:r>
            <a:r>
              <a:rPr lang="en-US" sz="2800" dirty="0">
                <a:solidFill>
                  <a:srgbClr val="FF0000"/>
                </a:solidFill>
              </a:rPr>
              <a:t>new language </a:t>
            </a:r>
            <a:r>
              <a:rPr lang="en-US" sz="2800" dirty="0"/>
              <a:t>at the </a:t>
            </a:r>
            <a:r>
              <a:rPr lang="en-US" sz="2800" dirty="0">
                <a:solidFill>
                  <a:srgbClr val="FF0000"/>
                </a:solidFill>
              </a:rPr>
              <a:t>same time</a:t>
            </a:r>
            <a:r>
              <a:rPr lang="en-US" sz="2800" dirty="0"/>
              <a:t> that you are solving </a:t>
            </a:r>
            <a:r>
              <a:rPr lang="en-US" sz="2800" dirty="0">
                <a:solidFill>
                  <a:srgbClr val="FF0000"/>
                </a:solidFill>
              </a:rPr>
              <a:t>your first truly difficult </a:t>
            </a:r>
            <a:r>
              <a:rPr lang="en-US" sz="2800" dirty="0"/>
              <a:t>computational problem.</a:t>
            </a:r>
          </a:p>
        </p:txBody>
      </p:sp>
    </p:spTree>
    <p:extLst>
      <p:ext uri="{BB962C8B-B14F-4D97-AF65-F5344CB8AC3E}">
        <p14:creationId xmlns:p14="http://schemas.microsoft.com/office/powerpoint/2010/main" val="5885285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6505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Just </a:t>
            </a:r>
            <a:r>
              <a:rPr lang="en-US" dirty="0" err="1"/>
              <a:t>vectorize</a:t>
            </a:r>
            <a:r>
              <a:rPr lang="en-US" dirty="0"/>
              <a:t> your code?</a:t>
            </a:r>
            <a:br>
              <a:rPr lang="en-US" dirty="0"/>
            </a:br>
            <a:r>
              <a:rPr lang="en-US" sz="3100" dirty="0"/>
              <a:t>= rely on mature </a:t>
            </a:r>
            <a:r>
              <a:rPr lang="en-US" sz="3100" dirty="0">
                <a:solidFill>
                  <a:srgbClr val="FF0000"/>
                </a:solidFill>
              </a:rPr>
              <a:t>external libraries,</a:t>
            </a:r>
            <a:br>
              <a:rPr lang="en-US" sz="3100" dirty="0"/>
            </a:br>
            <a:r>
              <a:rPr lang="en-US" sz="3100" dirty="0"/>
              <a:t>operating on </a:t>
            </a:r>
            <a:r>
              <a:rPr lang="en-US" sz="3100" dirty="0">
                <a:solidFill>
                  <a:srgbClr val="FF0000"/>
                </a:solidFill>
              </a:rPr>
              <a:t>large blocks of data,</a:t>
            </a:r>
            <a:br>
              <a:rPr lang="en-US" sz="3100" dirty="0">
                <a:solidFill>
                  <a:srgbClr val="FF0000"/>
                </a:solidFill>
              </a:rPr>
            </a:br>
            <a:r>
              <a:rPr lang="en-US" sz="3100" dirty="0"/>
              <a:t>for performance-critical code</a:t>
            </a:r>
            <a:br>
              <a:rPr lang="en-US" sz="3100" dirty="0"/>
            </a:b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58668" y="3074611"/>
            <a:ext cx="6075702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Good advice!  </a:t>
            </a:r>
            <a:r>
              <a:rPr lang="en-US" sz="3200" dirty="0"/>
              <a:t>But…</a:t>
            </a:r>
          </a:p>
          <a:p>
            <a:endParaRPr lang="en-US" sz="2400" dirty="0"/>
          </a:p>
          <a:p>
            <a:r>
              <a:rPr lang="en-US" sz="2400" dirty="0"/>
              <a:t>	• </a:t>
            </a:r>
            <a:r>
              <a:rPr lang="en-US" sz="2400" dirty="0">
                <a:solidFill>
                  <a:srgbClr val="0000FF"/>
                </a:solidFill>
              </a:rPr>
              <a:t>Someone</a:t>
            </a:r>
            <a:r>
              <a:rPr lang="en-US" sz="2400" dirty="0"/>
              <a:t> has to write those libraries.</a:t>
            </a:r>
          </a:p>
          <a:p>
            <a:endParaRPr lang="en-US" sz="2400" dirty="0"/>
          </a:p>
          <a:p>
            <a:r>
              <a:rPr lang="en-US" sz="2400" dirty="0"/>
              <a:t>	• Eventually that person will be </a:t>
            </a:r>
            <a:r>
              <a:rPr lang="en-US" sz="2400" dirty="0">
                <a:solidFill>
                  <a:srgbClr val="0000FF"/>
                </a:solidFill>
              </a:rPr>
              <a:t>you.</a:t>
            </a:r>
          </a:p>
          <a:p>
            <a:r>
              <a:rPr lang="en-US" sz="2400" dirty="0"/>
              <a:t>			— </a:t>
            </a:r>
            <a:r>
              <a:rPr lang="en-US" sz="2400" dirty="0">
                <a:solidFill>
                  <a:srgbClr val="FF0000"/>
                </a:solidFill>
              </a:rPr>
              <a:t>some problems </a:t>
            </a:r>
            <a:r>
              <a:rPr lang="en-US" sz="2400" dirty="0"/>
              <a:t>are impossible or</a:t>
            </a:r>
          </a:p>
          <a:p>
            <a:r>
              <a:rPr lang="en-US" sz="2400" dirty="0"/>
              <a:t>				just very awkward to </a:t>
            </a:r>
            <a:r>
              <a:rPr lang="en-US" sz="2400" dirty="0" err="1"/>
              <a:t>vectorize</a:t>
            </a:r>
            <a:r>
              <a:rPr lang="en-US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455514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But everyone else is using</a:t>
            </a:r>
            <a:br>
              <a:rPr lang="en-US" dirty="0"/>
            </a:br>
            <a:r>
              <a:rPr lang="en-US" dirty="0" err="1"/>
              <a:t>Matlab</a:t>
            </a:r>
            <a:r>
              <a:rPr lang="en-US" dirty="0"/>
              <a:t>/Python/R/</a:t>
            </a:r>
            <a:r>
              <a:rPr lang="is-IS" dirty="0"/>
              <a:t>…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41530" y="2397732"/>
            <a:ext cx="7191265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Julia is still a young, niche language.  That imposes real costs — lack of </a:t>
            </a:r>
            <a:r>
              <a:rPr lang="en-US" sz="3200" dirty="0">
                <a:solidFill>
                  <a:srgbClr val="0000FF"/>
                </a:solidFill>
              </a:rPr>
              <a:t>familiarity</a:t>
            </a:r>
            <a:r>
              <a:rPr lang="en-US" sz="3200" dirty="0"/>
              <a:t>, </a:t>
            </a:r>
            <a:r>
              <a:rPr lang="en-US" sz="3200" dirty="0">
                <a:solidFill>
                  <a:srgbClr val="0000FF"/>
                </a:solidFill>
              </a:rPr>
              <a:t>rough</a:t>
            </a:r>
            <a:r>
              <a:rPr lang="en-US" sz="3200" dirty="0"/>
              <a:t> edges, continual language </a:t>
            </a:r>
            <a:r>
              <a:rPr lang="en-US" sz="3200" dirty="0">
                <a:solidFill>
                  <a:srgbClr val="0000FF"/>
                </a:solidFill>
              </a:rPr>
              <a:t>changes</a:t>
            </a:r>
            <a:r>
              <a:rPr lang="en-US" sz="3200" dirty="0"/>
              <a:t>.  </a:t>
            </a:r>
            <a:r>
              <a:rPr lang="en-US" sz="3200" dirty="0">
                <a:solidFill>
                  <a:srgbClr val="FF0000"/>
                </a:solidFill>
              </a:rPr>
              <a:t>These are real obstacles.</a:t>
            </a:r>
          </a:p>
          <a:p>
            <a:endParaRPr lang="en-US" sz="3200" dirty="0"/>
          </a:p>
          <a:p>
            <a:r>
              <a:rPr lang="en-US" sz="3200" dirty="0"/>
              <a:t>But it also gives you advantages that </a:t>
            </a:r>
            <a:r>
              <a:rPr lang="en-US" sz="3200" dirty="0" err="1"/>
              <a:t>Matlab</a:t>
            </a:r>
            <a:r>
              <a:rPr lang="en-US" sz="3200" dirty="0"/>
              <a:t>/Python users don’t have.</a:t>
            </a:r>
          </a:p>
        </p:txBody>
      </p:sp>
    </p:spTree>
    <p:extLst>
      <p:ext uri="{BB962C8B-B14F-4D97-AF65-F5344CB8AC3E}">
        <p14:creationId xmlns:p14="http://schemas.microsoft.com/office/powerpoint/2010/main" val="13096533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93714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But I lose access to all the libraries available for other languages?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41530" y="3285103"/>
            <a:ext cx="719126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Very easy to </a:t>
            </a:r>
            <a:r>
              <a:rPr lang="en-US" sz="3200" dirty="0">
                <a:solidFill>
                  <a:srgbClr val="0000FF"/>
                </a:solidFill>
              </a:rPr>
              <a:t>call C/Fortran </a:t>
            </a:r>
            <a:r>
              <a:rPr lang="en-US" sz="3200" dirty="0"/>
              <a:t>libraries </a:t>
            </a:r>
            <a:r>
              <a:rPr lang="en-US" sz="3200" dirty="0">
                <a:solidFill>
                  <a:srgbClr val="FF0000"/>
                </a:solidFill>
              </a:rPr>
              <a:t>from Julia</a:t>
            </a:r>
            <a:r>
              <a:rPr lang="en-US" sz="3200" dirty="0"/>
              <a:t>, and </a:t>
            </a:r>
            <a:r>
              <a:rPr lang="en-US" sz="3200" dirty="0">
                <a:solidFill>
                  <a:srgbClr val="0000FF"/>
                </a:solidFill>
              </a:rPr>
              <a:t>also to call Python</a:t>
            </a:r>
            <a:r>
              <a:rPr lang="en-US" sz="320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7191117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9A1AD6-CC2E-1E46-8929-76A4ABC60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1105" y="0"/>
            <a:ext cx="8229600" cy="796173"/>
          </a:xfrm>
        </p:spPr>
        <p:txBody>
          <a:bodyPr/>
          <a:lstStyle/>
          <a:p>
            <a:r>
              <a:rPr lang="en-US" dirty="0"/>
              <a:t>Julia Coding Environments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ADE7B7-AB1D-D147-B7F9-D5661DA683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105" y="1789585"/>
            <a:ext cx="4555742" cy="337196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85E37F-CA7F-B24E-9067-0784AF34DB9B}"/>
              </a:ext>
            </a:extLst>
          </p:cNvPr>
          <p:cNvSpPr txBox="1"/>
          <p:nvPr/>
        </p:nvSpPr>
        <p:spPr>
          <a:xfrm>
            <a:off x="204538" y="796173"/>
            <a:ext cx="80436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Of course, full-featured “IDE” coding environments are available with </a:t>
            </a:r>
            <a:r>
              <a:rPr lang="en-US" sz="2000" dirty="0" err="1">
                <a:solidFill>
                  <a:srgbClr val="FF0000"/>
                </a:solidFill>
              </a:rPr>
              <a:t>VSCode</a:t>
            </a:r>
            <a:r>
              <a:rPr lang="en-US" sz="2000" dirty="0"/>
              <a:t>, Atom, not to mention Emacs, Vim, …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B0D001-9580-7B45-BECE-89DD9933A1EF}"/>
              </a:ext>
            </a:extLst>
          </p:cNvPr>
          <p:cNvSpPr txBox="1"/>
          <p:nvPr/>
        </p:nvSpPr>
        <p:spPr>
          <a:xfrm>
            <a:off x="2227606" y="4438836"/>
            <a:ext cx="24578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Julia + </a:t>
            </a:r>
            <a:r>
              <a:rPr lang="en-US" sz="2400" dirty="0" err="1">
                <a:solidFill>
                  <a:schemeClr val="bg1"/>
                </a:solidFill>
              </a:rPr>
              <a:t>VSCode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4A8F2F-E14D-5946-9E62-10F016FF00A7}"/>
              </a:ext>
            </a:extLst>
          </p:cNvPr>
          <p:cNvSpPr txBox="1"/>
          <p:nvPr/>
        </p:nvSpPr>
        <p:spPr>
          <a:xfrm>
            <a:off x="5119302" y="1769699"/>
            <a:ext cx="3729788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and Julia has the usual features for </a:t>
            </a:r>
            <a:r>
              <a:rPr lang="en-US" sz="2000" dirty="0">
                <a:solidFill>
                  <a:srgbClr val="FF0000"/>
                </a:solidFill>
              </a:rPr>
              <a:t>organizing large programs </a:t>
            </a:r>
            <a:r>
              <a:rPr lang="en-US" sz="2000" dirty="0"/>
              <a:t>into files, data structures, modules…</a:t>
            </a:r>
          </a:p>
          <a:p>
            <a:endParaRPr lang="en-US" sz="2000" dirty="0"/>
          </a:p>
          <a:p>
            <a:r>
              <a:rPr lang="en-US" sz="2000" dirty="0"/>
              <a:t>+ integrated </a:t>
            </a:r>
            <a:r>
              <a:rPr lang="en-US" sz="2000" dirty="0">
                <a:solidFill>
                  <a:srgbClr val="FF0000"/>
                </a:solidFill>
              </a:rPr>
              <a:t>hypertext documentation </a:t>
            </a:r>
            <a:r>
              <a:rPr lang="en-US" sz="2000" dirty="0"/>
              <a:t>support…</a:t>
            </a:r>
          </a:p>
          <a:p>
            <a:endParaRPr lang="en-US" sz="2000" dirty="0"/>
          </a:p>
          <a:p>
            <a:r>
              <a:rPr lang="en-US" sz="2000" dirty="0"/>
              <a:t>+ built-in </a:t>
            </a:r>
            <a:r>
              <a:rPr lang="en-US" sz="2000" dirty="0" err="1"/>
              <a:t>github</a:t>
            </a:r>
            <a:r>
              <a:rPr lang="en-US" sz="2000" dirty="0"/>
              <a:t>-integrated </a:t>
            </a:r>
            <a:r>
              <a:rPr lang="en-US" sz="2000" dirty="0">
                <a:solidFill>
                  <a:srgbClr val="FF0000"/>
                </a:solidFill>
              </a:rPr>
              <a:t>package manager </a:t>
            </a:r>
            <a:r>
              <a:rPr lang="en-US" sz="2000" dirty="0"/>
              <a:t>for distributing &amp; installing packages and dependencies…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54E4E3-8BCD-1943-A194-E697F952C2F4}"/>
              </a:ext>
            </a:extLst>
          </p:cNvPr>
          <p:cNvSpPr txBox="1"/>
          <p:nvPr/>
        </p:nvSpPr>
        <p:spPr>
          <a:xfrm>
            <a:off x="589547" y="5799220"/>
            <a:ext cx="78927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… but today we’re only looking at </a:t>
            </a:r>
            <a:r>
              <a:rPr lang="en-US" sz="2400" dirty="0">
                <a:solidFill>
                  <a:srgbClr val="0B02FF"/>
                </a:solidFill>
              </a:rPr>
              <a:t>interactive snippets of code</a:t>
            </a:r>
            <a:r>
              <a:rPr lang="en-US" sz="2400" dirty="0"/>
              <a:t>:</a:t>
            </a:r>
          </a:p>
          <a:p>
            <a:r>
              <a:rPr lang="en-US" sz="2400" dirty="0"/>
              <a:t>								Julia as a “glorified calculator.”</a:t>
            </a:r>
          </a:p>
        </p:txBody>
      </p:sp>
    </p:spTree>
    <p:extLst>
      <p:ext uri="{BB962C8B-B14F-4D97-AF65-F5344CB8AC3E}">
        <p14:creationId xmlns:p14="http://schemas.microsoft.com/office/powerpoint/2010/main" val="6199840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88389777-B8D9-E848-ADDE-8722737D725E}"/>
              </a:ext>
            </a:extLst>
          </p:cNvPr>
          <p:cNvSpPr/>
          <p:nvPr/>
        </p:nvSpPr>
        <p:spPr>
          <a:xfrm>
            <a:off x="1" y="2048903"/>
            <a:ext cx="4599740" cy="480909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F3D8A8-38CB-D141-8527-117F5E87CA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840" y="0"/>
            <a:ext cx="8788400" cy="639762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0B02FF"/>
                </a:solidFill>
              </a:rPr>
              <a:t>Julia</a:t>
            </a:r>
            <a:r>
              <a:rPr lang="en-US" dirty="0"/>
              <a:t> </a:t>
            </a:r>
            <a:r>
              <a:rPr lang="en-US" dirty="0">
                <a:solidFill>
                  <a:srgbClr val="0B02FF"/>
                </a:solidFill>
              </a:rPr>
              <a:t>Interactive-Computing</a:t>
            </a:r>
            <a:r>
              <a:rPr lang="en-US" dirty="0"/>
              <a:t> Environments</a:t>
            </a:r>
          </a:p>
        </p:txBody>
      </p:sp>
      <p:pic>
        <p:nvPicPr>
          <p:cNvPr id="1026" name="Picture 2" descr="https://lh6.googleusercontent.com/y823Esbg5Y1X4-wUxX4MPYHngNuqQDyS5banereLaZYskEFPkhEzm13F49pQ-0Z6TnUo7OgbDAwrJ8WWLawlNgmoWoJukhm1P8VeOkPauLRx5KHvbBJPzGH2yCp7ahdcTJY6s-A9">
            <a:extLst>
              <a:ext uri="{FF2B5EF4-FFF2-40B4-BE49-F238E27FC236}">
                <a16:creationId xmlns:a16="http://schemas.microsoft.com/office/drawing/2014/main" id="{F9354A17-5762-084F-9005-0167181665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3580" y="1897886"/>
            <a:ext cx="4203706" cy="5015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31516AB-1F1D-7A4D-AC18-21BB77EF74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830" y="538772"/>
            <a:ext cx="1241599" cy="143867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652B5C0-3027-E64A-8406-8658C72BCA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4563" y="711572"/>
            <a:ext cx="2112545" cy="86389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985A00B-99C8-A64B-97EF-168B62ADB485}"/>
              </a:ext>
            </a:extLst>
          </p:cNvPr>
          <p:cNvSpPr txBox="1"/>
          <p:nvPr/>
        </p:nvSpPr>
        <p:spPr>
          <a:xfrm>
            <a:off x="2270561" y="743567"/>
            <a:ext cx="284917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rgbClr val="FF0000"/>
                </a:solidFill>
              </a:rPr>
              <a:t>Jupyter</a:t>
            </a:r>
            <a:r>
              <a:rPr lang="en-US" sz="2400" dirty="0">
                <a:solidFill>
                  <a:srgbClr val="FF0000"/>
                </a:solidFill>
              </a:rPr>
              <a:t> notebooks:</a:t>
            </a:r>
          </a:p>
          <a:p>
            <a:r>
              <a:rPr lang="en-US" sz="2000" dirty="0"/>
              <a:t>	</a:t>
            </a:r>
            <a:r>
              <a:rPr lang="en-US" sz="2000" dirty="0" err="1"/>
              <a:t>code+text</a:t>
            </a:r>
            <a:r>
              <a:rPr lang="en-US" sz="2000" dirty="0"/>
              <a:t>+</a:t>
            </a:r>
          </a:p>
          <a:p>
            <a:r>
              <a:rPr lang="en-US" sz="2000" dirty="0"/>
              <a:t>	</a:t>
            </a:r>
            <a:r>
              <a:rPr lang="en-US" sz="2000" dirty="0" err="1"/>
              <a:t>equations+images</a:t>
            </a:r>
            <a:r>
              <a:rPr lang="en-US" sz="2000" dirty="0"/>
              <a:t>+…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95CD13-63F4-504B-9D1E-BCEDD178B4F5}"/>
              </a:ext>
            </a:extLst>
          </p:cNvPr>
          <p:cNvSpPr txBox="1"/>
          <p:nvPr/>
        </p:nvSpPr>
        <p:spPr>
          <a:xfrm>
            <a:off x="5010662" y="788673"/>
            <a:ext cx="160390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 Julia backend</a:t>
            </a:r>
          </a:p>
          <a:p>
            <a:r>
              <a:rPr lang="en-US" dirty="0"/>
              <a:t>	= </a:t>
            </a:r>
            <a:r>
              <a:rPr lang="en-US" sz="2400" dirty="0" err="1">
                <a:solidFill>
                  <a:srgbClr val="FF0000"/>
                </a:solidFill>
              </a:rPr>
              <a:t>IJulia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EAA8A8-8E8A-9E48-BA97-B63449B3D4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840" y="2191809"/>
            <a:ext cx="3112971" cy="76236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A924B0F-1472-F54B-877C-0FBCA90088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0696" y="2954169"/>
            <a:ext cx="3810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1999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83306" y="3024722"/>
            <a:ext cx="8654639" cy="3037815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language for </a:t>
            </a:r>
            <a:r>
              <a:rPr lang="en-US" dirty="0">
                <a:solidFill>
                  <a:srgbClr val="FF0000"/>
                </a:solidFill>
              </a:rPr>
              <a:t>teaching</a:t>
            </a:r>
            <a:br>
              <a:rPr lang="en-US" dirty="0"/>
            </a:br>
            <a:r>
              <a:rPr lang="en-US" dirty="0">
                <a:solidFill>
                  <a:srgbClr val="FF0000"/>
                </a:solidFill>
              </a:rPr>
              <a:t>scientific computing</a:t>
            </a:r>
            <a:r>
              <a:rPr lang="en-US" dirty="0"/>
              <a:t>?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1821531"/>
            <a:ext cx="81870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For the most part, these are </a:t>
            </a:r>
            <a:r>
              <a:rPr lang="en-US" sz="2000" dirty="0">
                <a:solidFill>
                  <a:srgbClr val="0000FF"/>
                </a:solidFill>
              </a:rPr>
              <a:t>not hard-core programming courses</a:t>
            </a:r>
            <a:r>
              <a:rPr lang="en-US" sz="2000" dirty="0"/>
              <a:t>,</a:t>
            </a:r>
          </a:p>
          <a:p>
            <a:r>
              <a:rPr lang="en-US" sz="2000" dirty="0"/>
              <a:t>and we only need </a:t>
            </a:r>
            <a:r>
              <a:rPr lang="en-US" sz="2000" dirty="0">
                <a:solidFill>
                  <a:srgbClr val="0000FF"/>
                </a:solidFill>
              </a:rPr>
              <a:t>little “throw-away” scripts </a:t>
            </a:r>
            <a:r>
              <a:rPr lang="en-US" sz="2000" dirty="0"/>
              <a:t>and toy numerical experiments.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5484" y="3181850"/>
            <a:ext cx="824874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Almost any </a:t>
            </a:r>
            <a:r>
              <a:rPr lang="en-US" sz="2800" dirty="0"/>
              <a:t>high-level, interactive </a:t>
            </a:r>
            <a:r>
              <a:rPr lang="en-US" sz="2800" dirty="0">
                <a:solidFill>
                  <a:srgbClr val="FF0000"/>
                </a:solidFill>
              </a:rPr>
              <a:t>(dynamic) language </a:t>
            </a:r>
            <a:r>
              <a:rPr lang="en-US" sz="2800" dirty="0"/>
              <a:t>with </a:t>
            </a:r>
            <a:r>
              <a:rPr lang="en-US" sz="2800" dirty="0">
                <a:solidFill>
                  <a:srgbClr val="FF0000"/>
                </a:solidFill>
              </a:rPr>
              <a:t>easy facilities </a:t>
            </a:r>
            <a:r>
              <a:rPr lang="en-US" sz="2800" dirty="0"/>
              <a:t>for </a:t>
            </a:r>
            <a:r>
              <a:rPr lang="en-US" sz="2800" dirty="0">
                <a:solidFill>
                  <a:srgbClr val="0000FF"/>
                </a:solidFill>
              </a:rPr>
              <a:t>linear algebra </a:t>
            </a:r>
            <a:r>
              <a:rPr lang="en-US" sz="2800" dirty="0"/>
              <a:t>(Ax=b, Ax=</a:t>
            </a:r>
            <a:r>
              <a:rPr lang="el-GR" sz="2800" dirty="0"/>
              <a:t>λ</a:t>
            </a:r>
            <a:r>
              <a:rPr lang="en-US" sz="2800" dirty="0"/>
              <a:t>x), </a:t>
            </a:r>
            <a:r>
              <a:rPr lang="en-US" sz="2800" dirty="0">
                <a:solidFill>
                  <a:srgbClr val="0000FF"/>
                </a:solidFill>
              </a:rPr>
              <a:t>plotting</a:t>
            </a:r>
            <a:r>
              <a:rPr lang="en-US" sz="2800" dirty="0"/>
              <a:t>, </a:t>
            </a:r>
            <a:r>
              <a:rPr lang="en-US" sz="2800" dirty="0">
                <a:solidFill>
                  <a:srgbClr val="0000FF"/>
                </a:solidFill>
              </a:rPr>
              <a:t>mathematical</a:t>
            </a:r>
            <a:r>
              <a:rPr lang="en-US" sz="2800" dirty="0"/>
              <a:t> functions, and working with large </a:t>
            </a:r>
            <a:r>
              <a:rPr lang="en-US" sz="2800" dirty="0">
                <a:solidFill>
                  <a:srgbClr val="0000FF"/>
                </a:solidFill>
              </a:rPr>
              <a:t>arrays</a:t>
            </a:r>
            <a:r>
              <a:rPr lang="en-US" sz="2800" dirty="0"/>
              <a:t> of data would be fine.</a:t>
            </a:r>
          </a:p>
          <a:p>
            <a:endParaRPr lang="en-US" sz="2800" dirty="0"/>
          </a:p>
          <a:p>
            <a:pPr algn="ctr"/>
            <a:r>
              <a:rPr lang="en-US" sz="2800" i="1" dirty="0"/>
              <a:t>And there are lots of choices…</a:t>
            </a:r>
          </a:p>
        </p:txBody>
      </p:sp>
    </p:spTree>
    <p:extLst>
      <p:ext uri="{BB962C8B-B14F-4D97-AF65-F5344CB8AC3E}">
        <p14:creationId xmlns:p14="http://schemas.microsoft.com/office/powerpoint/2010/main" val="5246715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0426" y="868869"/>
            <a:ext cx="5862757" cy="57838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2014"/>
            <a:ext cx="8229600" cy="790062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FF0000"/>
                </a:solidFill>
              </a:rPr>
              <a:t>Lots of choices </a:t>
            </a:r>
            <a:r>
              <a:rPr lang="en-US" dirty="0"/>
              <a:t>for </a:t>
            </a:r>
            <a:r>
              <a:rPr lang="en-US" dirty="0">
                <a:solidFill>
                  <a:srgbClr val="FF0000"/>
                </a:solidFill>
              </a:rPr>
              <a:t>interactive math…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613314" y="6512184"/>
            <a:ext cx="2055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 image: Viral Shah ]</a:t>
            </a:r>
          </a:p>
        </p:txBody>
      </p:sp>
    </p:spTree>
    <p:extLst>
      <p:ext uri="{BB962C8B-B14F-4D97-AF65-F5344CB8AC3E}">
        <p14:creationId xmlns:p14="http://schemas.microsoft.com/office/powerpoint/2010/main" val="8712651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1121" y="274638"/>
            <a:ext cx="8861758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Just pick the most popular?</a:t>
            </a:r>
            <a:br>
              <a:rPr lang="en-US" dirty="0"/>
            </a:br>
            <a:r>
              <a:rPr lang="en-US" i="1" dirty="0" err="1"/>
              <a:t>Matlab</a:t>
            </a:r>
            <a:r>
              <a:rPr lang="en-US" dirty="0"/>
              <a:t> or </a:t>
            </a:r>
            <a:r>
              <a:rPr lang="en-US" i="1" dirty="0"/>
              <a:t>Python</a:t>
            </a:r>
            <a:r>
              <a:rPr lang="en-US" dirty="0"/>
              <a:t> or </a:t>
            </a:r>
            <a:r>
              <a:rPr lang="en-US" i="1" dirty="0"/>
              <a:t>R</a:t>
            </a:r>
            <a:r>
              <a:rPr lang="en-US" dirty="0"/>
              <a:t>?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41121" y="1808703"/>
            <a:ext cx="9116898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i="1" dirty="0"/>
              <a:t>We must often </a:t>
            </a:r>
            <a:r>
              <a:rPr lang="en-US" sz="4400" i="1" dirty="0">
                <a:solidFill>
                  <a:srgbClr val="0000FF"/>
                </a:solidFill>
              </a:rPr>
              <a:t>use another a language </a:t>
            </a:r>
            <a:r>
              <a:rPr lang="en-US" sz="4400" i="1" dirty="0"/>
              <a:t>for our </a:t>
            </a:r>
            <a:r>
              <a:rPr lang="en-US" sz="4400" i="1" dirty="0">
                <a:solidFill>
                  <a:srgbClr val="0000FF"/>
                </a:solidFill>
              </a:rPr>
              <a:t>“real work”</a:t>
            </a:r>
            <a:r>
              <a:rPr lang="en-US" sz="4400" i="1" dirty="0"/>
              <a:t>.</a:t>
            </a:r>
          </a:p>
          <a:p>
            <a:pPr algn="ctr"/>
            <a:endParaRPr lang="en-US" sz="4400" i="1" dirty="0"/>
          </a:p>
          <a:p>
            <a:pPr algn="ctr"/>
            <a:r>
              <a:rPr lang="en-US" sz="4400" dirty="0"/>
              <a:t>Traditional HL computing languages</a:t>
            </a:r>
          </a:p>
          <a:p>
            <a:pPr algn="ctr"/>
            <a:r>
              <a:rPr lang="en-US" sz="4400" dirty="0">
                <a:solidFill>
                  <a:srgbClr val="FF0000"/>
                </a:solidFill>
              </a:rPr>
              <a:t>hit a performance wall </a:t>
            </a:r>
            <a:r>
              <a:rPr lang="en-US" sz="4400" dirty="0"/>
              <a:t>in “real” work</a:t>
            </a:r>
          </a:p>
          <a:p>
            <a:pPr algn="ctr"/>
            <a:r>
              <a:rPr lang="en-US" sz="4400" dirty="0"/>
              <a:t>… eventually force you to C, </a:t>
            </a:r>
            <a:r>
              <a:rPr lang="en-US" sz="4400" dirty="0" err="1"/>
              <a:t>Cython</a:t>
            </a:r>
            <a:r>
              <a:rPr lang="en-US" sz="4400" dirty="0"/>
              <a:t>, Fortran, </a:t>
            </a:r>
            <a:r>
              <a:rPr lang="en-US" sz="4400" dirty="0" err="1"/>
              <a:t>Numba</a:t>
            </a:r>
            <a:r>
              <a:rPr lang="en-US" sz="440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40476206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2978"/>
            <a:ext cx="8229600" cy="797044"/>
          </a:xfrm>
        </p:spPr>
        <p:txBody>
          <a:bodyPr/>
          <a:lstStyle/>
          <a:p>
            <a:r>
              <a:rPr lang="en-US" dirty="0"/>
              <a:t>A new programming language?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239" y="1697918"/>
            <a:ext cx="1285228" cy="128522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8467" y="2505321"/>
            <a:ext cx="1320837" cy="132083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5354" y="1283958"/>
            <a:ext cx="1233950" cy="12339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40445" y="1908269"/>
            <a:ext cx="1828916" cy="121927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10427" y="1150987"/>
            <a:ext cx="3869471" cy="26165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732990" y="3469266"/>
            <a:ext cx="17383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 err="1">
                <a:solidFill>
                  <a:srgbClr val="FF0000"/>
                </a:solidFill>
              </a:rPr>
              <a:t>julialang.org</a:t>
            </a:r>
            <a:endParaRPr lang="en-US" sz="2400" u="sng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674949" y="4045691"/>
            <a:ext cx="41902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[begun 2009, “0.1” in 2013, ~50k commits,</a:t>
            </a:r>
          </a:p>
          <a:p>
            <a:pPr algn="ctr"/>
            <a:r>
              <a:rPr lang="en-US" dirty="0"/>
              <a:t>1.0 release in 2018, 1.5 in Aug. 2020 ]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840445" y="1550076"/>
            <a:ext cx="1473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FF"/>
                </a:solidFill>
              </a:rPr>
              <a:t>Alan Edelman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27489" y="1328586"/>
            <a:ext cx="1456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FF"/>
                </a:solidFill>
              </a:rPr>
              <a:t>Jeff </a:t>
            </a:r>
            <a:r>
              <a:rPr lang="en-US" dirty="0" err="1">
                <a:solidFill>
                  <a:srgbClr val="0000FF"/>
                </a:solidFill>
              </a:rPr>
              <a:t>Bezanson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651059" y="938002"/>
            <a:ext cx="1124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FF"/>
                </a:solidFill>
              </a:rPr>
              <a:t>Viral Shah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350251" y="3784447"/>
            <a:ext cx="1692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FF"/>
                </a:solidFill>
              </a:rPr>
              <a:t>Stefan </a:t>
            </a:r>
            <a:r>
              <a:rPr lang="en-US" dirty="0" err="1">
                <a:solidFill>
                  <a:srgbClr val="0000FF"/>
                </a:solidFill>
              </a:rPr>
              <a:t>Karpinski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-158356" y="4230357"/>
            <a:ext cx="46683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0000FF"/>
                </a:solidFill>
              </a:rPr>
              <a:t>[ 40+ developers with 100+ commits,</a:t>
            </a:r>
          </a:p>
          <a:p>
            <a:pPr algn="ctr"/>
            <a:r>
              <a:rPr lang="en-US" dirty="0">
                <a:solidFill>
                  <a:srgbClr val="0000FF"/>
                </a:solidFill>
              </a:rPr>
              <a:t>	4000+ external packages, 7</a:t>
            </a:r>
            <a:r>
              <a:rPr lang="en-US" baseline="30000" dirty="0">
                <a:solidFill>
                  <a:srgbClr val="0000FF"/>
                </a:solidFill>
              </a:rPr>
              <a:t>th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 err="1">
                <a:solidFill>
                  <a:srgbClr val="0000FF"/>
                </a:solidFill>
              </a:rPr>
              <a:t>JuliaCon</a:t>
            </a:r>
            <a:r>
              <a:rPr lang="en-US" dirty="0">
                <a:solidFill>
                  <a:srgbClr val="0000FF"/>
                </a:solidFill>
              </a:rPr>
              <a:t> in 2020 ]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202689" y="3136789"/>
            <a:ext cx="798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 MIT ]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95627" y="5015624"/>
            <a:ext cx="8229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As </a:t>
            </a:r>
            <a:r>
              <a:rPr lang="en-US" sz="2400" dirty="0">
                <a:solidFill>
                  <a:srgbClr val="FF0000"/>
                </a:solidFill>
              </a:rPr>
              <a:t>high-level and interactive </a:t>
            </a:r>
            <a:r>
              <a:rPr lang="en-US" sz="2400" dirty="0"/>
              <a:t>as </a:t>
            </a:r>
            <a:r>
              <a:rPr lang="en-US" sz="2400" dirty="0" err="1"/>
              <a:t>Matlab</a:t>
            </a:r>
            <a:r>
              <a:rPr lang="en-US" sz="2400" dirty="0"/>
              <a:t> or </a:t>
            </a:r>
            <a:r>
              <a:rPr lang="en-US" sz="2400" dirty="0" err="1"/>
              <a:t>Python+IPython</a:t>
            </a:r>
            <a:r>
              <a:rPr lang="en-US" sz="2400" dirty="0"/>
              <a:t>,</a:t>
            </a:r>
          </a:p>
          <a:p>
            <a:pPr algn="ctr"/>
            <a:r>
              <a:rPr lang="en-US" sz="2400" dirty="0"/>
              <a:t>as </a:t>
            </a:r>
            <a:r>
              <a:rPr lang="en-US" sz="2400" dirty="0">
                <a:solidFill>
                  <a:srgbClr val="FF0000"/>
                </a:solidFill>
              </a:rPr>
              <a:t>general-purpose </a:t>
            </a:r>
            <a:r>
              <a:rPr lang="en-US" sz="2400" dirty="0"/>
              <a:t>as Python,</a:t>
            </a:r>
          </a:p>
          <a:p>
            <a:pPr algn="ctr"/>
            <a:r>
              <a:rPr lang="en-US" sz="2400" dirty="0"/>
              <a:t>as productive for </a:t>
            </a:r>
            <a:r>
              <a:rPr lang="en-US" sz="2400" dirty="0">
                <a:solidFill>
                  <a:srgbClr val="FF0000"/>
                </a:solidFill>
              </a:rPr>
              <a:t>technical</a:t>
            </a:r>
            <a:r>
              <a:rPr lang="en-US" sz="2400" dirty="0"/>
              <a:t> work as </a:t>
            </a:r>
            <a:r>
              <a:rPr lang="en-US" sz="2400" dirty="0" err="1"/>
              <a:t>Matlab</a:t>
            </a:r>
            <a:r>
              <a:rPr lang="en-US" sz="2400" dirty="0"/>
              <a:t> or </a:t>
            </a:r>
            <a:r>
              <a:rPr lang="en-US" sz="2400" dirty="0" err="1"/>
              <a:t>Python+SciPy</a:t>
            </a:r>
            <a:r>
              <a:rPr lang="en-US" sz="2400" dirty="0"/>
              <a:t>,</a:t>
            </a:r>
          </a:p>
          <a:p>
            <a:pPr algn="ctr"/>
            <a:r>
              <a:rPr lang="en-US" sz="2400" dirty="0"/>
              <a:t>but as </a:t>
            </a:r>
            <a:r>
              <a:rPr lang="en-US" sz="2400" b="1" dirty="0">
                <a:solidFill>
                  <a:srgbClr val="0000FF"/>
                </a:solidFill>
              </a:rPr>
              <a:t>fast as C</a:t>
            </a:r>
            <a:r>
              <a:rPr lang="en-US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80506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8DCC5E-F4FF-5048-B3D2-95CCE31461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7"/>
            <a:ext cx="8229600" cy="5536615"/>
          </a:xfrm>
        </p:spPr>
        <p:txBody>
          <a:bodyPr>
            <a:normAutofit/>
          </a:bodyPr>
          <a:lstStyle/>
          <a:p>
            <a:r>
              <a:rPr lang="en-US" dirty="0"/>
              <a:t>Lots of performance discussions, benchmarks, tutorials online…</a:t>
            </a:r>
            <a:br>
              <a:rPr lang="en-US" dirty="0"/>
            </a:br>
            <a:br>
              <a:rPr lang="en-US" dirty="0"/>
            </a:br>
            <a:r>
              <a:rPr lang="en-US" dirty="0"/>
              <a:t>Let’s just look at</a:t>
            </a:r>
            <a:br>
              <a:rPr lang="en-US" dirty="0"/>
            </a:br>
            <a:r>
              <a:rPr lang="en-US" dirty="0">
                <a:solidFill>
                  <a:srgbClr val="FF0000"/>
                </a:solidFill>
              </a:rPr>
              <a:t>one simple example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283963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5653"/>
            <a:ext cx="8229600" cy="671860"/>
          </a:xfrm>
        </p:spPr>
        <p:txBody>
          <a:bodyPr>
            <a:normAutofit fontScale="90000"/>
          </a:bodyPr>
          <a:lstStyle/>
          <a:p>
            <a:r>
              <a:rPr lang="en-US" dirty="0"/>
              <a:t>Generating </a:t>
            </a:r>
            <a:r>
              <a:rPr lang="en-US" dirty="0" err="1"/>
              <a:t>Vandermonde</a:t>
            </a:r>
            <a:r>
              <a:rPr lang="en-US" dirty="0"/>
              <a:t> matrices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246" y="1099131"/>
            <a:ext cx="3238500" cy="16891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637466"/>
            <a:ext cx="39531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given </a:t>
            </a:r>
            <a:r>
              <a:rPr lang="en-US" sz="2400" dirty="0">
                <a:solidFill>
                  <a:srgbClr val="0000FF"/>
                </a:solidFill>
              </a:rPr>
              <a:t>x = [</a:t>
            </a:r>
            <a:r>
              <a:rPr lang="el-GR" sz="2400" dirty="0">
                <a:solidFill>
                  <a:srgbClr val="0000FF"/>
                </a:solidFill>
              </a:rPr>
              <a:t>α</a:t>
            </a:r>
            <a:r>
              <a:rPr lang="en-US" sz="2400" baseline="-25000" dirty="0">
                <a:solidFill>
                  <a:srgbClr val="0000FF"/>
                </a:solidFill>
              </a:rPr>
              <a:t>1</a:t>
            </a:r>
            <a:r>
              <a:rPr lang="en-US" sz="2400" dirty="0">
                <a:solidFill>
                  <a:srgbClr val="0000FF"/>
                </a:solidFill>
              </a:rPr>
              <a:t>, </a:t>
            </a:r>
            <a:r>
              <a:rPr lang="el-GR" sz="2400" dirty="0">
                <a:solidFill>
                  <a:srgbClr val="0000FF"/>
                </a:solidFill>
              </a:rPr>
              <a:t>α</a:t>
            </a:r>
            <a:r>
              <a:rPr lang="en-US" sz="2400" baseline="-25000" dirty="0">
                <a:solidFill>
                  <a:srgbClr val="0000FF"/>
                </a:solidFill>
              </a:rPr>
              <a:t>2</a:t>
            </a:r>
            <a:r>
              <a:rPr lang="en-US" sz="2400" dirty="0">
                <a:solidFill>
                  <a:srgbClr val="0000FF"/>
                </a:solidFill>
              </a:rPr>
              <a:t>, …]</a:t>
            </a:r>
            <a:r>
              <a:rPr lang="en-US" sz="2400" dirty="0"/>
              <a:t>, generate:</a:t>
            </a:r>
          </a:p>
        </p:txBody>
      </p:sp>
      <p:sp>
        <p:nvSpPr>
          <p:cNvPr id="6" name="Rectangle 5"/>
          <p:cNvSpPr/>
          <p:nvPr/>
        </p:nvSpPr>
        <p:spPr>
          <a:xfrm>
            <a:off x="5056351" y="828321"/>
            <a:ext cx="4087649" cy="23391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err="1">
                <a:solidFill>
                  <a:srgbClr val="FF0000"/>
                </a:solidFill>
              </a:rPr>
              <a:t>NumPy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rgbClr val="FF0000"/>
                </a:solidFill>
              </a:rPr>
              <a:t>(</a:t>
            </a:r>
            <a:r>
              <a:rPr lang="en-US" sz="1600" dirty="0" err="1">
                <a:solidFill>
                  <a:srgbClr val="FF0000"/>
                </a:solidFill>
                <a:latin typeface="Monaco"/>
                <a:cs typeface="Monaco"/>
              </a:rPr>
              <a:t>numpy.vander</a:t>
            </a:r>
            <a:r>
              <a:rPr lang="en-US" dirty="0">
                <a:solidFill>
                  <a:srgbClr val="FF0000"/>
                </a:solidFill>
              </a:rPr>
              <a:t>): </a:t>
            </a:r>
            <a:r>
              <a:rPr lang="en-US" i="1" dirty="0"/>
              <a:t>[follow links]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dirty="0"/>
          </a:p>
          <a:p>
            <a:r>
              <a:rPr lang="en-US" dirty="0"/>
              <a:t>        </a:t>
            </a:r>
            <a:r>
              <a:rPr lang="en-US" dirty="0">
                <a:hlinkClick r:id="rId3"/>
              </a:rPr>
              <a:t> Python code </a:t>
            </a:r>
            <a:r>
              <a:rPr lang="en-US" dirty="0"/>
              <a:t> …wraps </a:t>
            </a:r>
            <a:r>
              <a:rPr lang="en-US" dirty="0">
                <a:hlinkClick r:id="rId4"/>
              </a:rPr>
              <a:t>C code </a:t>
            </a:r>
            <a:endParaRPr lang="en-US" dirty="0"/>
          </a:p>
          <a:p>
            <a:r>
              <a:rPr lang="en-US" dirty="0"/>
              <a:t>         … wraps </a:t>
            </a:r>
            <a:r>
              <a:rPr lang="en-US" dirty="0">
                <a:hlinkClick r:id="rId5"/>
              </a:rPr>
              <a:t>generated C code</a:t>
            </a:r>
            <a:endParaRPr lang="en-US" dirty="0"/>
          </a:p>
          <a:p>
            <a:endParaRPr lang="en-US" dirty="0"/>
          </a:p>
          <a:p>
            <a:r>
              <a:rPr lang="en-US" dirty="0"/>
              <a:t>type-generic at high-level, but</a:t>
            </a:r>
          </a:p>
          <a:p>
            <a:r>
              <a:rPr lang="en-US" dirty="0"/>
              <a:t>low level limited to small set of types.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9952" y="3835478"/>
            <a:ext cx="884088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Writing fast code </a:t>
            </a:r>
            <a:r>
              <a:rPr lang="en-US" sz="2400" dirty="0">
                <a:solidFill>
                  <a:srgbClr val="0000FF"/>
                </a:solidFill>
              </a:rPr>
              <a:t>“in” </a:t>
            </a:r>
            <a:r>
              <a:rPr lang="en-US" sz="2400" dirty="0"/>
              <a:t>Python or </a:t>
            </a:r>
            <a:r>
              <a:rPr lang="en-US" sz="2400" dirty="0" err="1"/>
              <a:t>Matlab</a:t>
            </a:r>
            <a:r>
              <a:rPr lang="en-US" sz="2400" dirty="0"/>
              <a:t> = </a:t>
            </a:r>
            <a:r>
              <a:rPr lang="en-US" sz="2400" dirty="0">
                <a:solidFill>
                  <a:srgbClr val="0000FF"/>
                </a:solidFill>
              </a:rPr>
              <a:t>mining the standard library</a:t>
            </a:r>
          </a:p>
          <a:p>
            <a:r>
              <a:rPr lang="en-US" sz="2400" dirty="0"/>
              <a:t>for pre-written functions (implemented in C or Fortran).</a:t>
            </a:r>
          </a:p>
          <a:p>
            <a:endParaRPr lang="en-US" sz="2400" dirty="0"/>
          </a:p>
          <a:p>
            <a:r>
              <a:rPr lang="en-US" sz="2400" dirty="0"/>
              <a:t>If the problem doesn’t “</a:t>
            </a:r>
            <a:r>
              <a:rPr lang="en-US" sz="2400" dirty="0" err="1"/>
              <a:t>vectorize</a:t>
            </a:r>
            <a:r>
              <a:rPr lang="en-US" sz="2400" dirty="0"/>
              <a:t>” into built-in functions,</a:t>
            </a:r>
          </a:p>
          <a:p>
            <a:r>
              <a:rPr lang="en-US" sz="2400" dirty="0"/>
              <a:t>if you have to write your </a:t>
            </a:r>
            <a:r>
              <a:rPr lang="en-US" sz="2400" dirty="0">
                <a:solidFill>
                  <a:srgbClr val="0000FF"/>
                </a:solidFill>
              </a:rPr>
              <a:t>own inner loops </a:t>
            </a:r>
            <a:r>
              <a:rPr lang="en-US" sz="2400" dirty="0"/>
              <a:t>… </a:t>
            </a:r>
            <a:r>
              <a:rPr lang="en-US" sz="2400" dirty="0">
                <a:solidFill>
                  <a:srgbClr val="0000FF"/>
                </a:solidFill>
              </a:rPr>
              <a:t>sucks</a:t>
            </a:r>
            <a:r>
              <a:rPr lang="en-US" sz="2400" dirty="0"/>
              <a:t> for you.</a:t>
            </a:r>
          </a:p>
        </p:txBody>
      </p:sp>
    </p:spTree>
    <p:extLst>
      <p:ext uri="{BB962C8B-B14F-4D97-AF65-F5344CB8AC3E}">
        <p14:creationId xmlns:p14="http://schemas.microsoft.com/office/powerpoint/2010/main" val="14865577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846DAD1-C799-FD4B-A886-426D0E8D63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727513"/>
            <a:ext cx="8120380" cy="6133479"/>
          </a:xfrm>
          <a:prstGeom prst="rect">
            <a:avLst/>
          </a:prstGeom>
          <a:solidFill>
            <a:schemeClr val="accent2"/>
          </a:solidFill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560" y="55653"/>
            <a:ext cx="8849360" cy="671860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Vandermonde</a:t>
            </a:r>
            <a:r>
              <a:rPr lang="en-US" dirty="0"/>
              <a:t> matrices: Julia vs NumPy</a:t>
            </a:r>
          </a:p>
        </p:txBody>
      </p:sp>
      <p:sp>
        <p:nvSpPr>
          <p:cNvPr id="7" name="Rectangle 6"/>
          <p:cNvSpPr/>
          <p:nvPr/>
        </p:nvSpPr>
        <p:spPr>
          <a:xfrm>
            <a:off x="3002774" y="983685"/>
            <a:ext cx="6141226" cy="289310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400" dirty="0">
                <a:latin typeface="Monaco"/>
                <a:cs typeface="Monaco"/>
              </a:rPr>
              <a:t>function </a:t>
            </a:r>
            <a:r>
              <a:rPr lang="en-US" sz="1400" dirty="0" err="1">
                <a:solidFill>
                  <a:srgbClr val="FF0000"/>
                </a:solidFill>
                <a:latin typeface="Monaco"/>
                <a:cs typeface="Monaco"/>
              </a:rPr>
              <a:t>vander</a:t>
            </a:r>
            <a:r>
              <a:rPr lang="en-US" sz="1400" dirty="0">
                <a:latin typeface="Monaco"/>
                <a:cs typeface="Monaco"/>
              </a:rPr>
              <a:t>(</a:t>
            </a:r>
            <a:r>
              <a:rPr lang="en-US" sz="1400" dirty="0">
                <a:solidFill>
                  <a:srgbClr val="FF0000"/>
                </a:solidFill>
                <a:latin typeface="Monaco"/>
                <a:cs typeface="Monaco"/>
              </a:rPr>
              <a:t>x</a:t>
            </a:r>
            <a:r>
              <a:rPr lang="en-US" sz="1400" dirty="0">
                <a:latin typeface="Monaco"/>
                <a:cs typeface="Monaco"/>
              </a:rPr>
              <a:t>, n=length(x))</a:t>
            </a:r>
          </a:p>
          <a:p>
            <a:r>
              <a:rPr lang="en-US" sz="1400" dirty="0">
                <a:latin typeface="Monaco"/>
                <a:cs typeface="Monaco"/>
              </a:rPr>
              <a:t>    m = length(x)</a:t>
            </a:r>
          </a:p>
          <a:p>
            <a:r>
              <a:rPr lang="en-US" sz="1400" dirty="0">
                <a:latin typeface="Monaco"/>
                <a:cs typeface="Monaco"/>
              </a:rPr>
              <a:t>    V = Array{</a:t>
            </a:r>
            <a:r>
              <a:rPr lang="en-US" sz="1400" dirty="0" err="1">
                <a:solidFill>
                  <a:srgbClr val="0B02FF"/>
                </a:solidFill>
                <a:latin typeface="Monaco"/>
                <a:cs typeface="Monaco"/>
              </a:rPr>
              <a:t>eltype</a:t>
            </a:r>
            <a:r>
              <a:rPr lang="en-US" sz="1400" dirty="0">
                <a:solidFill>
                  <a:srgbClr val="0B02FF"/>
                </a:solidFill>
                <a:latin typeface="Monaco"/>
                <a:cs typeface="Monaco"/>
              </a:rPr>
              <a:t>(x)}(</a:t>
            </a:r>
            <a:r>
              <a:rPr lang="en-US" sz="1400" dirty="0" err="1">
                <a:latin typeface="Monaco"/>
                <a:cs typeface="Monaco"/>
              </a:rPr>
              <a:t>undef</a:t>
            </a:r>
            <a:r>
              <a:rPr lang="en-US" sz="1400" dirty="0">
                <a:latin typeface="Monaco"/>
                <a:cs typeface="Monaco"/>
              </a:rPr>
              <a:t>, m, n)</a:t>
            </a:r>
          </a:p>
          <a:p>
            <a:r>
              <a:rPr lang="en-US" sz="1400" dirty="0">
                <a:latin typeface="Monaco"/>
                <a:cs typeface="Monaco"/>
              </a:rPr>
              <a:t>    for j = 1:m</a:t>
            </a:r>
          </a:p>
          <a:p>
            <a:r>
              <a:rPr lang="en-US" sz="1400" dirty="0">
                <a:latin typeface="Monaco"/>
                <a:cs typeface="Monaco"/>
              </a:rPr>
              <a:t>        V[j,1] = </a:t>
            </a:r>
            <a:r>
              <a:rPr lang="en-US" sz="1400" dirty="0">
                <a:solidFill>
                  <a:srgbClr val="0B02FF"/>
                </a:solidFill>
                <a:latin typeface="Monaco"/>
                <a:cs typeface="Monaco"/>
              </a:rPr>
              <a:t>one</a:t>
            </a:r>
            <a:r>
              <a:rPr lang="en-US" sz="1400" dirty="0">
                <a:latin typeface="Monaco"/>
                <a:cs typeface="Monaco"/>
              </a:rPr>
              <a:t>(x[j])</a:t>
            </a:r>
          </a:p>
          <a:p>
            <a:r>
              <a:rPr lang="en-US" sz="1400" dirty="0">
                <a:latin typeface="Monaco"/>
                <a:cs typeface="Monaco"/>
              </a:rPr>
              <a:t>    end</a:t>
            </a:r>
          </a:p>
          <a:p>
            <a:r>
              <a:rPr lang="en-US" sz="1400" dirty="0">
                <a:latin typeface="Monaco"/>
                <a:cs typeface="Monaco"/>
              </a:rPr>
              <a:t>    for </a:t>
            </a:r>
            <a:r>
              <a:rPr lang="en-US" sz="1400" dirty="0" err="1">
                <a:solidFill>
                  <a:srgbClr val="FF0000"/>
                </a:solidFill>
                <a:latin typeface="Monaco"/>
                <a:cs typeface="Monaco"/>
              </a:rPr>
              <a:t>i</a:t>
            </a:r>
            <a:r>
              <a:rPr lang="en-US" sz="1400" dirty="0">
                <a:solidFill>
                  <a:srgbClr val="FF0000"/>
                </a:solidFill>
                <a:latin typeface="Monaco"/>
                <a:cs typeface="Monaco"/>
              </a:rPr>
              <a:t> = 2:n</a:t>
            </a:r>
          </a:p>
          <a:p>
            <a:r>
              <a:rPr lang="en-US" sz="1400" dirty="0">
                <a:latin typeface="Monaco"/>
                <a:cs typeface="Monaco"/>
              </a:rPr>
              <a:t>        for </a:t>
            </a:r>
            <a:r>
              <a:rPr lang="en-US" sz="1400" dirty="0">
                <a:solidFill>
                  <a:srgbClr val="FF0000"/>
                </a:solidFill>
                <a:latin typeface="Monaco"/>
                <a:cs typeface="Monaco"/>
              </a:rPr>
              <a:t>j = 1:m</a:t>
            </a:r>
          </a:p>
          <a:p>
            <a:r>
              <a:rPr lang="en-US" sz="1400" dirty="0">
                <a:latin typeface="Monaco"/>
                <a:cs typeface="Monaco"/>
              </a:rPr>
              <a:t>            </a:t>
            </a:r>
            <a:r>
              <a:rPr lang="en-US" sz="1400" dirty="0">
                <a:solidFill>
                  <a:srgbClr val="FF0000"/>
                </a:solidFill>
                <a:latin typeface="Monaco"/>
                <a:cs typeface="Monaco"/>
              </a:rPr>
              <a:t>V[</a:t>
            </a:r>
            <a:r>
              <a:rPr lang="en-US" sz="1400" dirty="0" err="1">
                <a:solidFill>
                  <a:srgbClr val="FF0000"/>
                </a:solidFill>
                <a:latin typeface="Monaco"/>
                <a:cs typeface="Monaco"/>
              </a:rPr>
              <a:t>j,i</a:t>
            </a:r>
            <a:r>
              <a:rPr lang="en-US" sz="1400" dirty="0">
                <a:solidFill>
                  <a:srgbClr val="FF0000"/>
                </a:solidFill>
                <a:latin typeface="Monaco"/>
                <a:cs typeface="Monaco"/>
              </a:rPr>
              <a:t>] = x[j] </a:t>
            </a:r>
            <a:r>
              <a:rPr lang="en-US" sz="1400" dirty="0">
                <a:solidFill>
                  <a:srgbClr val="0B02FF"/>
                </a:solidFill>
                <a:latin typeface="Monaco"/>
                <a:cs typeface="Monaco"/>
              </a:rPr>
              <a:t>*</a:t>
            </a:r>
            <a:r>
              <a:rPr lang="en-US" sz="1400" dirty="0">
                <a:solidFill>
                  <a:srgbClr val="FF0000"/>
                </a:solidFill>
                <a:latin typeface="Monaco"/>
                <a:cs typeface="Monaco"/>
              </a:rPr>
              <a:t> V[j,i-1]</a:t>
            </a:r>
          </a:p>
          <a:p>
            <a:r>
              <a:rPr lang="en-US" sz="1400" dirty="0">
                <a:latin typeface="Monaco"/>
                <a:cs typeface="Monaco"/>
              </a:rPr>
              <a:t>        end</a:t>
            </a:r>
          </a:p>
          <a:p>
            <a:r>
              <a:rPr lang="en-US" sz="1400" dirty="0">
                <a:latin typeface="Monaco"/>
                <a:cs typeface="Monaco"/>
              </a:rPr>
              <a:t>    end</a:t>
            </a:r>
          </a:p>
          <a:p>
            <a:r>
              <a:rPr lang="en-US" sz="1400" dirty="0">
                <a:latin typeface="Monaco"/>
                <a:cs typeface="Monaco"/>
              </a:rPr>
              <a:t>    return V</a:t>
            </a:r>
          </a:p>
          <a:p>
            <a:r>
              <a:rPr lang="en-US" sz="1400" dirty="0">
                <a:latin typeface="Monaco"/>
                <a:cs typeface="Monaco"/>
              </a:rPr>
              <a:t>end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074489" y="1707692"/>
            <a:ext cx="30372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FF"/>
                </a:solidFill>
              </a:rPr>
              <a:t>note: works for any  container</a:t>
            </a:r>
          </a:p>
          <a:p>
            <a:r>
              <a:rPr lang="en-US" dirty="0">
                <a:solidFill>
                  <a:srgbClr val="0000FF"/>
                </a:solidFill>
              </a:rPr>
              <a:t>of any type with “*” operation</a:t>
            </a:r>
          </a:p>
          <a:p>
            <a:r>
              <a:rPr lang="en-US" dirty="0">
                <a:solidFill>
                  <a:srgbClr val="0000FF"/>
                </a:solidFill>
              </a:rPr>
              <a:t>… performance ≠ inflexibility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E7C01F-AE32-6240-B1F1-1DFF8D8E971F}"/>
              </a:ext>
            </a:extLst>
          </p:cNvPr>
          <p:cNvSpPr txBox="1"/>
          <p:nvPr/>
        </p:nvSpPr>
        <p:spPr>
          <a:xfrm rot="16200000">
            <a:off x="-1563962" y="3158314"/>
            <a:ext cx="4411657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NumPy</a:t>
            </a:r>
            <a:r>
              <a:rPr lang="en-US" sz="2400" dirty="0"/>
              <a:t>-1.18 time </a:t>
            </a:r>
            <a:r>
              <a:rPr lang="en-US" sz="2400" dirty="0">
                <a:solidFill>
                  <a:srgbClr val="FF0000"/>
                </a:solidFill>
              </a:rPr>
              <a:t>/ Julia</a:t>
            </a:r>
            <a:r>
              <a:rPr lang="en-US" sz="2400" dirty="0"/>
              <a:t>-1.5 time</a:t>
            </a:r>
          </a:p>
        </p:txBody>
      </p:sp>
    </p:spTree>
    <p:extLst>
      <p:ext uri="{BB962C8B-B14F-4D97-AF65-F5344CB8AC3E}">
        <p14:creationId xmlns:p14="http://schemas.microsoft.com/office/powerpoint/2010/main" val="14305552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3FBA40-ED7E-7745-AAD5-70060DB30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24064"/>
            <a:ext cx="9059778" cy="938463"/>
          </a:xfrm>
        </p:spPr>
        <p:txBody>
          <a:bodyPr>
            <a:normAutofit fontScale="90000"/>
          </a:bodyPr>
          <a:lstStyle/>
          <a:p>
            <a:r>
              <a:rPr lang="en-US" dirty="0"/>
              <a:t>Why is Julia fast? A topic for another day.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E833E7-1789-C54F-B8D5-D5EB5ED7C3A6}"/>
              </a:ext>
            </a:extLst>
          </p:cNvPr>
          <p:cNvSpPr/>
          <p:nvPr/>
        </p:nvSpPr>
        <p:spPr>
          <a:xfrm>
            <a:off x="172344" y="1118943"/>
            <a:ext cx="3937168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See my 6.172 “guest lecture”</a:t>
            </a:r>
          </a:p>
          <a:p>
            <a:r>
              <a:rPr lang="en-US" sz="2400" dirty="0"/>
              <a:t>from 2018:</a:t>
            </a:r>
          </a:p>
          <a:p>
            <a:r>
              <a:rPr lang="en-US" sz="2400" dirty="0"/>
              <a:t>	</a:t>
            </a:r>
            <a:r>
              <a:rPr lang="en-US" sz="2400" dirty="0">
                <a:hlinkClick r:id="rId2"/>
              </a:rPr>
              <a:t>https://bit.ly/2QUrgB4</a:t>
            </a:r>
            <a:endParaRPr lang="en-US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5B8CB0-886D-EC41-8A76-47D60CD43D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469" y="4159838"/>
            <a:ext cx="5955632" cy="251166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0BF066C-6A63-764F-B334-57CB5F4146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9512" y="1090448"/>
            <a:ext cx="4722955" cy="40335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7A81574-0AA2-504C-8341-FC5956A0E3F1}"/>
              </a:ext>
            </a:extLst>
          </p:cNvPr>
          <p:cNvSpPr txBox="1"/>
          <p:nvPr/>
        </p:nvSpPr>
        <p:spPr>
          <a:xfrm>
            <a:off x="328975" y="3681669"/>
            <a:ext cx="25378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The original paper:</a:t>
            </a:r>
          </a:p>
        </p:txBody>
      </p:sp>
    </p:spTree>
    <p:extLst>
      <p:ext uri="{BB962C8B-B14F-4D97-AF65-F5344CB8AC3E}">
        <p14:creationId xmlns:p14="http://schemas.microsoft.com/office/powerpoint/2010/main" val="8940371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201</TotalTime>
  <Words>952</Words>
  <Application>Microsoft Macintosh PowerPoint</Application>
  <PresentationFormat>On-screen Show (4:3)</PresentationFormat>
  <Paragraphs>112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Monaco</vt:lpstr>
      <vt:lpstr>Office Theme</vt:lpstr>
      <vt:lpstr>Introduction to Julia: Why are we doing this to you? (Spring 2020)</vt:lpstr>
      <vt:lpstr>What language for teaching scientific computing?</vt:lpstr>
      <vt:lpstr>Lots of choices for interactive math…</vt:lpstr>
      <vt:lpstr>Just pick the most popular? Matlab or Python or R?</vt:lpstr>
      <vt:lpstr>A new programming language?</vt:lpstr>
      <vt:lpstr>Lots of performance discussions, benchmarks, tutorials online…  Let’s just look at one simple example.</vt:lpstr>
      <vt:lpstr>Generating Vandermonde matrices</vt:lpstr>
      <vt:lpstr>Vandermonde matrices: Julia vs NumPy</vt:lpstr>
      <vt:lpstr>Why is Julia fast? A topic for another day.</vt:lpstr>
      <vt:lpstr>But I don’t “need” performance!</vt:lpstr>
      <vt:lpstr>Just vectorize your code? = rely on mature external libraries, operating on large blocks of data, for performance-critical code </vt:lpstr>
      <vt:lpstr>But everyone else is using Matlab/Python/R/…</vt:lpstr>
      <vt:lpstr>But I lose access to all the libraries available for other languages?</vt:lpstr>
      <vt:lpstr>Julia Coding Environments</vt:lpstr>
      <vt:lpstr>Julia Interactive-Computing Environments</vt:lpstr>
    </vt:vector>
  </TitlesOfParts>
  <Company>Massachusetts Institute of Technology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Julia (Fall 2015)</dc:title>
  <dc:creator>Steven G. Johnson</dc:creator>
  <cp:lastModifiedBy>Microsoft Office User</cp:lastModifiedBy>
  <cp:revision>52</cp:revision>
  <cp:lastPrinted>2020-09-03T22:26:18Z</cp:lastPrinted>
  <dcterms:created xsi:type="dcterms:W3CDTF">2015-09-14T14:01:42Z</dcterms:created>
  <dcterms:modified xsi:type="dcterms:W3CDTF">2020-09-03T22:26:20Z</dcterms:modified>
</cp:coreProperties>
</file>